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ptos SemiBold" panose="020B0004020202020204" pitchFamily="34" charset="0"/>
      <p:regular r:id="rId13"/>
      <p:bold r:id="rId14"/>
      <p:italic r:id="rId15"/>
      <p:boldItalic r:id="rId16"/>
    </p:embeddedFont>
    <p:embeddedFont>
      <p:font typeface="Epilogue" pitchFamily="2" charset="77"/>
      <p:regular r:id="rId17"/>
    </p:embeddedFont>
    <p:embeddedFont>
      <p:font typeface="Fraunces Medium" pitchFamily="2" charset="77"/>
      <p:regular r:id="rId18"/>
    </p:embeddedFont>
  </p:embeddedFont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00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JgTM59vrOQ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Cinematch AI</a:t>
            </a:r>
            <a:endParaRPr lang="tr-TR" sz="4450" b="1" noProof="1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1" y="4457819"/>
            <a:ext cx="1627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Yusuf Öztop</a:t>
            </a:r>
            <a:endParaRPr lang="tr-TR" sz="1750" noProof="1"/>
          </a:p>
        </p:txBody>
      </p:sp>
      <p:pic>
        <p:nvPicPr>
          <p:cNvPr id="6" name="Picture 5" descr="A screenshot of a movie list&#10;&#10;AI-generated content may be incorrect.">
            <a:extLst>
              <a:ext uri="{FF2B5EF4-FFF2-40B4-BE49-F238E27FC236}">
                <a16:creationId xmlns:a16="http://schemas.microsoft.com/office/drawing/2014/main" id="{F69862E3-5771-C370-FAFF-5B029347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"/>
            <a:ext cx="7772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tr-TR" sz="4450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6A69A8-69EF-93E7-F9B1-0EBF49B2C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0" y="1"/>
            <a:ext cx="7772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0425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tr-TR" sz="1750" noProof="1"/>
          </a:p>
        </p:txBody>
      </p:sp>
      <p:sp>
        <p:nvSpPr>
          <p:cNvPr id="3" name="Text 1"/>
          <p:cNvSpPr/>
          <p:nvPr/>
        </p:nvSpPr>
        <p:spPr>
          <a:xfrm>
            <a:off x="793790" y="2632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Kısa Sürede </a:t>
            </a:r>
            <a:endParaRPr lang="tr-TR" sz="4450" b="1" noProof="1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317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En Uygun Film</a:t>
            </a:r>
            <a:endParaRPr lang="tr-TR" sz="4450" b="1" noProof="1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67332"/>
            <a:ext cx="49501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tr-TR" sz="1750" noProof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Çok sayıda film içerisinden kullanıcı tercihlerine göre en iyi filmleri sıralar. </a:t>
            </a:r>
            <a:endParaRPr lang="tr-TR" sz="1750" noProof="1"/>
          </a:p>
        </p:txBody>
      </p:sp>
      <p:sp>
        <p:nvSpPr>
          <p:cNvPr id="6" name="Text 4"/>
          <p:cNvSpPr/>
          <p:nvPr/>
        </p:nvSpPr>
        <p:spPr>
          <a:xfrm>
            <a:off x="793790" y="5297210"/>
            <a:ext cx="4950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tr-TR" sz="1750" noProof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Daha iyi filmler kadar daha iyi keşifler de önemlidir.</a:t>
            </a:r>
            <a:endParaRPr lang="tr-TR" sz="1750" noProof="1"/>
          </a:p>
        </p:txBody>
      </p:sp>
      <p:sp>
        <p:nvSpPr>
          <p:cNvPr id="7" name="Text 5"/>
          <p:cNvSpPr/>
          <p:nvPr/>
        </p:nvSpPr>
        <p:spPr>
          <a:xfrm>
            <a:off x="7599521" y="220694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tr-TR" sz="60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27.000</a:t>
            </a:r>
            <a:endParaRPr lang="tr-TR" sz="6000" b="1" noProof="1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72149" y="323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tr-TR" sz="24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Film</a:t>
            </a:r>
            <a:endParaRPr lang="tr-TR" sz="2400" b="1" noProof="1">
              <a:latin typeface="Aptos SemiBold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819882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tr-TR" sz="1750" noProof="1"/>
          </a:p>
        </p:txBody>
      </p:sp>
      <p:sp>
        <p:nvSpPr>
          <p:cNvPr id="10" name="Text 8"/>
          <p:cNvSpPr/>
          <p:nvPr/>
        </p:nvSpPr>
        <p:spPr>
          <a:xfrm>
            <a:off x="10863620" y="220694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tr-TR" sz="60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150.000</a:t>
            </a:r>
            <a:endParaRPr lang="tr-TR" sz="6000" b="1" noProof="1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36248" y="323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tr-TR" sz="2400" b="1" noProof="1">
                <a:solidFill>
                  <a:srgbClr val="EBECEF"/>
                </a:solidFill>
                <a:latin typeface="Aptos SemiBold" panose="020B0004020202020204" pitchFamily="34" charset="0"/>
              </a:rPr>
              <a:t>Tag</a:t>
            </a:r>
            <a:endParaRPr lang="tr-TR" sz="2400" b="1" noProof="1">
              <a:latin typeface="Aptos SemiBold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231511" y="474976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tr-TR" sz="60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20M</a:t>
            </a:r>
            <a:endParaRPr lang="tr-TR" sz="6000" b="1" noProof="1">
              <a:latin typeface="Aptos SemiBold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04139" y="5781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tr-TR" sz="24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Değerlendirme</a:t>
            </a:r>
            <a:endParaRPr lang="tr-TR" sz="2400" b="1" noProof="1">
              <a:latin typeface="Aptos SemiBold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555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</a:rPr>
              <a:t>Veri</a:t>
            </a:r>
            <a:r>
              <a:rPr lang="tr-TR" sz="4450" noProof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</a:rPr>
              <a:t>Seti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904530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5" name="Text 2"/>
          <p:cNvSpPr/>
          <p:nvPr/>
        </p:nvSpPr>
        <p:spPr>
          <a:xfrm>
            <a:off x="1028224" y="3138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MovieLens 20M</a:t>
            </a:r>
            <a:endParaRPr lang="tr-TR" sz="2200" b="1" noProof="1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629382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b="1" noProof="1">
                <a:solidFill>
                  <a:srgbClr val="EBECEF"/>
                </a:solidFill>
                <a:latin typeface="Aptos SemiBold" panose="020B0004020202020204" pitchFamily="34" charset="0"/>
                <a:ea typeface="Epilogue" pitchFamily="34" charset="-122"/>
                <a:cs typeface="Epilogue" pitchFamily="34" charset="-120"/>
              </a:rPr>
              <a:t>27 bin film - 20 milyon kullanıcının değerlendirmeleri</a:t>
            </a:r>
            <a:endParaRPr lang="tr-TR" sz="1750" b="1" noProof="1">
              <a:latin typeface="Aptos SemiBold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348" y="290453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8" name="Text 5"/>
          <p:cNvSpPr/>
          <p:nvPr/>
        </p:nvSpPr>
        <p:spPr>
          <a:xfrm>
            <a:off x="4919782" y="3138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b="1" noProof="1">
                <a:solidFill>
                  <a:srgbClr val="EBECEF"/>
                </a:solidFill>
                <a:latin typeface="Aptos SemiBold" panose="020B0004020202020204" pitchFamily="34" charset="0"/>
                <a:ea typeface="Fraunces Medium" pitchFamily="34" charset="-122"/>
                <a:cs typeface="Fraunces Medium" pitchFamily="34" charset="-120"/>
              </a:rPr>
              <a:t>Metadata</a:t>
            </a:r>
            <a:endParaRPr lang="tr-TR" sz="2200" b="1" noProof="1"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782" y="362938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b="1" noProof="1">
                <a:solidFill>
                  <a:srgbClr val="EBECEF"/>
                </a:solidFill>
                <a:latin typeface="Aptos SemiBold" panose="020B0004020202020204" pitchFamily="34" charset="0"/>
                <a:ea typeface="Epilogue" pitchFamily="34" charset="-122"/>
                <a:cs typeface="Epilogue" pitchFamily="34" charset="-120"/>
              </a:rPr>
              <a:t>Tür tagleri, çıkış yılı, 1200 boyutlu genome tagler ile her film özel</a:t>
            </a:r>
            <a:endParaRPr lang="tr-TR" sz="1750" b="1" noProof="1"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79338"/>
            <a:ext cx="7556421" cy="1194673"/>
          </a:xfrm>
          <a:prstGeom prst="roundRect">
            <a:avLst>
              <a:gd name="adj" fmla="val 797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11" name="Text 8"/>
          <p:cNvSpPr/>
          <p:nvPr/>
        </p:nvSpPr>
        <p:spPr>
          <a:xfrm>
            <a:off x="1028224" y="541377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b="1" noProof="1">
                <a:solidFill>
                  <a:srgbClr val="EBECEF"/>
                </a:solidFill>
                <a:latin typeface="Aptos SemiBold" panose="020B0004020202020204" pitchFamily="34" charset="0"/>
                <a:ea typeface="Epilogue" pitchFamily="34" charset="-122"/>
                <a:cs typeface="Epilogue" pitchFamily="34" charset="-120"/>
              </a:rPr>
              <a:t>Kullanıcıların tercihlerine göre öneri yapan geçmiş kullanıcı verisine dayanan sistem</a:t>
            </a:r>
            <a:endParaRPr lang="tr-TR" sz="1750" b="1" noProof="1">
              <a:latin typeface="Aptos SemiBold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28FA1C-AE03-1E2B-62EC-E8AC1439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06" r="32132"/>
          <a:stretch>
            <a:fillRect/>
          </a:stretch>
        </p:blipFill>
        <p:spPr>
          <a:xfrm>
            <a:off x="9375820" y="16543"/>
            <a:ext cx="5254581" cy="3969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4C5201-0315-A01A-6614-FBC3945C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72"/>
          <a:stretch>
            <a:fillRect/>
          </a:stretch>
        </p:blipFill>
        <p:spPr>
          <a:xfrm>
            <a:off x="9375820" y="3986325"/>
            <a:ext cx="5254581" cy="42267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4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Nasıl Çalışıyor?</a:t>
            </a:r>
            <a:endParaRPr lang="tr-TR" sz="4450" b="1" noProof="1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9828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tr-TR" sz="1750" noProof="1"/>
          </a:p>
        </p:txBody>
      </p:sp>
      <p:sp>
        <p:nvSpPr>
          <p:cNvPr id="5" name="Shape 2"/>
          <p:cNvSpPr/>
          <p:nvPr/>
        </p:nvSpPr>
        <p:spPr>
          <a:xfrm>
            <a:off x="6239828" y="2511623"/>
            <a:ext cx="3688675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6" name="Text 3"/>
          <p:cNvSpPr/>
          <p:nvPr/>
        </p:nvSpPr>
        <p:spPr>
          <a:xfrm>
            <a:off x="6239828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Özellikler</a:t>
            </a:r>
            <a:endParaRPr lang="tr-TR" sz="2200" b="1" noProof="1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3267075"/>
            <a:ext cx="36886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Her film yıl - tür - yorum gibi özelliklerine göre bir vektör haline getirildi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155317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tr-TR" sz="1750" noProof="1"/>
          </a:p>
        </p:txBody>
      </p:sp>
      <p:sp>
        <p:nvSpPr>
          <p:cNvPr id="9" name="Shape 6"/>
          <p:cNvSpPr/>
          <p:nvPr/>
        </p:nvSpPr>
        <p:spPr>
          <a:xfrm>
            <a:off x="10155317" y="2511623"/>
            <a:ext cx="3688794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10" name="Text 7"/>
          <p:cNvSpPr/>
          <p:nvPr/>
        </p:nvSpPr>
        <p:spPr>
          <a:xfrm>
            <a:off x="10155317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FAISS Indexing</a:t>
            </a:r>
            <a:endParaRPr lang="tr-TR" sz="2200" b="1" noProof="1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55317" y="3267075"/>
            <a:ext cx="36887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Büyük bir veri olduğu için önceden tüm vektörler hesaplanıp saklandı. Bunun için FAISS kullanıldı.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39828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tr-TR" sz="1750" noProof="1"/>
          </a:p>
        </p:txBody>
      </p:sp>
      <p:sp>
        <p:nvSpPr>
          <p:cNvPr id="13" name="Shape 10"/>
          <p:cNvSpPr/>
          <p:nvPr/>
        </p:nvSpPr>
        <p:spPr>
          <a:xfrm>
            <a:off x="6239828" y="5470565"/>
            <a:ext cx="7604284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14" name="Text 11"/>
          <p:cNvSpPr/>
          <p:nvPr/>
        </p:nvSpPr>
        <p:spPr>
          <a:xfrm>
            <a:off x="6239828" y="5644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Arama</a:t>
            </a:r>
            <a:endParaRPr lang="tr-TR" sz="2200" b="1" noProof="1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39828" y="622601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Karmaşık hesaplamalar tek seferde önceden yapıldığı için model çalışırken basit bir vektör araması yapar sadece.</a:t>
            </a:r>
            <a:endParaRPr lang="tr-TR" sz="1750" noProof="1">
              <a:latin typeface="Aptos" panose="020B00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ACF507-EC46-20FF-5A9E-2494F168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922"/>
          <a:stretch>
            <a:fillRect/>
          </a:stretch>
        </p:blipFill>
        <p:spPr>
          <a:xfrm>
            <a:off x="450762" y="2298323"/>
            <a:ext cx="5418916" cy="45511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19" y="691515"/>
            <a:ext cx="6144816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tr-TR" sz="40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Kullanılan</a:t>
            </a:r>
            <a:r>
              <a:rPr lang="tr-TR" sz="4050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 Kütüphaneler</a:t>
            </a:r>
            <a:endParaRPr lang="tr-TR" sz="4050" noProof="1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4019" y="1648301"/>
            <a:ext cx="3744516" cy="3244810"/>
          </a:xfrm>
          <a:prstGeom prst="roundRect">
            <a:avLst>
              <a:gd name="adj" fmla="val 267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5" name="Shape 2"/>
          <p:cNvSpPr/>
          <p:nvPr/>
        </p:nvSpPr>
        <p:spPr>
          <a:xfrm>
            <a:off x="938451" y="1862733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186" y="2033349"/>
            <a:ext cx="279202" cy="279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8451" y="269021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tr-TR" sz="20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Python </a:t>
            </a:r>
            <a:endParaRPr lang="tr-TR" sz="2000" b="1" noProof="1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38451" y="3137535"/>
            <a:ext cx="331565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veri işleme için pandas &amp; numpy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38451" y="3871913"/>
            <a:ext cx="331565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ön işleme için scikit-learn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75346" y="1648301"/>
            <a:ext cx="3744635" cy="3244810"/>
          </a:xfrm>
          <a:prstGeom prst="roundRect">
            <a:avLst>
              <a:gd name="adj" fmla="val 267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11" name="Shape 7"/>
          <p:cNvSpPr/>
          <p:nvPr/>
        </p:nvSpPr>
        <p:spPr>
          <a:xfrm>
            <a:off x="4889778" y="1862733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0513" y="2033349"/>
            <a:ext cx="279202" cy="2792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89778" y="269021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tr-TR" sz="20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Veri Kaynağı</a:t>
            </a:r>
            <a:endParaRPr lang="tr-TR" sz="2000" b="1" noProof="1">
              <a:latin typeface="Aptos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889778" y="3137535"/>
            <a:ext cx="33157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MovieLens 20M 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889778" y="3540919"/>
            <a:ext cx="33157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Film posterleri için TMDB API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889778" y="3944303"/>
            <a:ext cx="33157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1129-boyutlu etiketler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4889778" y="4347686"/>
            <a:ext cx="33157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One-Hot encoded türler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24019" y="5099923"/>
            <a:ext cx="3744516" cy="2438043"/>
          </a:xfrm>
          <a:prstGeom prst="roundRect">
            <a:avLst>
              <a:gd name="adj" fmla="val 356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19" name="Shape 14"/>
          <p:cNvSpPr/>
          <p:nvPr/>
        </p:nvSpPr>
        <p:spPr>
          <a:xfrm>
            <a:off x="938451" y="5314355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" y="5484971"/>
            <a:ext cx="279202" cy="27920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38451" y="6141839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tr-TR" sz="20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Model</a:t>
            </a:r>
            <a:endParaRPr lang="tr-TR" sz="2000" b="1" noProof="1">
              <a:latin typeface="Aptos" panose="020B00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38451" y="6589157"/>
            <a:ext cx="331565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içerik bazlı arama için FAISS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938451" y="6992541"/>
            <a:ext cx="331565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L2 normalleştirmesi</a:t>
            </a:r>
            <a:endParaRPr lang="tr-TR" sz="1600" noProof="1">
              <a:latin typeface="Aptos" panose="020B0004020202020204" pitchFamily="34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4675346" y="5099923"/>
            <a:ext cx="3744635" cy="2438043"/>
          </a:xfrm>
          <a:prstGeom prst="roundRect">
            <a:avLst>
              <a:gd name="adj" fmla="val 356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25" name="Shape 19"/>
          <p:cNvSpPr/>
          <p:nvPr/>
        </p:nvSpPr>
        <p:spPr>
          <a:xfrm>
            <a:off x="4889778" y="5314355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tr-TR" noProof="1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513" y="5484971"/>
            <a:ext cx="279202" cy="27920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889778" y="6141839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tr-TR" sz="200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Arayüz</a:t>
            </a:r>
            <a:endParaRPr lang="tr-TR" sz="2000" b="1" noProof="1">
              <a:latin typeface="Aptos" panose="020B000402020202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4889778" y="6589157"/>
            <a:ext cx="33157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tr-TR" sz="160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Streamlit ile arayüz</a:t>
            </a:r>
            <a:endParaRPr lang="tr-TR" sz="1600" noProof="1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759"/>
            <a:ext cx="5954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Karşılaşılan Zorluklar</a:t>
            </a:r>
            <a:endParaRPr lang="tr-TR" sz="4450" noProof="1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2285167"/>
            <a:ext cx="30480" cy="4821674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4" name="Shape 2"/>
          <p:cNvSpPr/>
          <p:nvPr/>
        </p:nvSpPr>
        <p:spPr>
          <a:xfrm>
            <a:off x="6410087" y="252507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5" name="Shape 3"/>
          <p:cNvSpPr/>
          <p:nvPr/>
        </p:nvSpPr>
        <p:spPr>
          <a:xfrm>
            <a:off x="7060049" y="22851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6" name="Text 4"/>
          <p:cNvSpPr/>
          <p:nvPr/>
        </p:nvSpPr>
        <p:spPr>
          <a:xfrm>
            <a:off x="7145119" y="2410540"/>
            <a:ext cx="340162" cy="34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tr-TR" sz="265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tr-TR" sz="2650" b="1" noProof="1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63892" y="2363033"/>
            <a:ext cx="3617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Tür Verisinin Eksik Olması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285345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Filmi izleyenlerin film tercihlerine göre ortalama genre'lar tespit edilerek boşluklar dolduruldu.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9871" y="388596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10" name="Shape 8"/>
          <p:cNvSpPr/>
          <p:nvPr/>
        </p:nvSpPr>
        <p:spPr>
          <a:xfrm>
            <a:off x="7060049" y="36460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11" name="Text 9"/>
          <p:cNvSpPr/>
          <p:nvPr/>
        </p:nvSpPr>
        <p:spPr>
          <a:xfrm>
            <a:off x="7145119" y="3771424"/>
            <a:ext cx="340162" cy="34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tr-TR" sz="265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tr-TR" sz="2650" b="1" noProof="1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49270" y="3723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Daha Fazla Özellik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49270" y="421433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Daha detaylı bir arama için basit verilere etiket alaka seviyeleri ve yıl gibi özellikler eklendi.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49270" y="5076230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Film arama ekranına autocomplete özelliği eklendi.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410087" y="51907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16" name="Shape 14"/>
          <p:cNvSpPr/>
          <p:nvPr/>
        </p:nvSpPr>
        <p:spPr>
          <a:xfrm>
            <a:off x="7060049" y="4950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 noProof="1"/>
          </a:p>
        </p:txBody>
      </p:sp>
      <p:sp>
        <p:nvSpPr>
          <p:cNvPr id="17" name="Text 15"/>
          <p:cNvSpPr/>
          <p:nvPr/>
        </p:nvSpPr>
        <p:spPr>
          <a:xfrm>
            <a:off x="7145119" y="5076230"/>
            <a:ext cx="340162" cy="34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tr-TR" sz="2650" b="1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tr-TR" sz="2650" b="1" noProof="1">
              <a:latin typeface="Aptos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345894" y="5028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Model Performansı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551914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K-NN gibi modellerle bu boyutta bir veri üzerinde çalışılması neredeyse imkansız.</a:t>
            </a:r>
            <a:endParaRPr lang="tr-TR" sz="1750" noProof="1">
              <a:latin typeface="Aptos" panose="020B00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638103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L2 normalleştirmesi ile FAISS sistemi dengeli ve anlık sonuç verdi.</a:t>
            </a:r>
            <a:endParaRPr lang="tr-TR" sz="1750" noProof="1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71686" y="1523246"/>
            <a:ext cx="6858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4450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İçerik Bazlı Öneri Sistemi</a:t>
            </a:r>
            <a:endParaRPr lang="tr-TR" sz="4450" noProof="1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86" y="257218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32570" y="2799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Bir film seç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132570" y="328941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Sevdiğin herhangi bir film olabilir</a:t>
            </a:r>
            <a:endParaRPr lang="tr-TR" sz="1750" noProof="1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686" y="393307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32570" y="4159885"/>
            <a:ext cx="2989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AI özelliklerini inceler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132570" y="465030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ve bu özellikleri vektörize eder</a:t>
            </a:r>
            <a:endParaRPr lang="tr-TR" sz="1750" noProof="1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686" y="529395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132570" y="5520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noProof="1">
                <a:solidFill>
                  <a:srgbClr val="EBECE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Anlık öneriler</a:t>
            </a:r>
            <a:endParaRPr lang="tr-TR" sz="2200" noProof="1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132570" y="60111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tr-TR" sz="1750" noProof="1">
                <a:solidFill>
                  <a:srgbClr val="EBECEF"/>
                </a:solidFill>
                <a:latin typeface="Aptos" panose="020B0004020202020204" pitchFamily="34" charset="0"/>
                <a:ea typeface="Epilogue" pitchFamily="34" charset="-122"/>
                <a:cs typeface="Epilogue" pitchFamily="34" charset="-120"/>
              </a:rPr>
              <a:t>Kısa sürede en iyi önerileri sıralar</a:t>
            </a:r>
            <a:endParaRPr lang="tr-TR" sz="1750" noProof="1">
              <a:latin typeface="Aptos" panose="020B0004020202020204" pitchFamily="34" charset="0"/>
            </a:endParaRPr>
          </a:p>
        </p:txBody>
      </p:sp>
      <p:pic>
        <p:nvPicPr>
          <p:cNvPr id="14" name="Picture 13" descr="A screenshot of a movie list&#10;&#10;AI-generated content may be incorrect.">
            <a:extLst>
              <a:ext uri="{FF2B5EF4-FFF2-40B4-BE49-F238E27FC236}">
                <a16:creationId xmlns:a16="http://schemas.microsoft.com/office/drawing/2014/main" id="{925CA2E7-C0F3-E279-655C-A9148842C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0" y="935487"/>
            <a:ext cx="6802411" cy="63586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72991"/>
            <a:ext cx="13042821" cy="228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49D90-59F7-C20A-3F5A-C74B8068CBD3}"/>
              </a:ext>
            </a:extLst>
          </p:cNvPr>
          <p:cNvSpPr txBox="1"/>
          <p:nvPr/>
        </p:nvSpPr>
        <p:spPr>
          <a:xfrm>
            <a:off x="3618963" y="1120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noProof="1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  <p:txBody>
          <a:bodyPr/>
          <a:lstStyle/>
          <a:p>
            <a:endParaRPr lang="tr-TR" noProof="1"/>
          </a:p>
        </p:txBody>
      </p:sp>
      <p:sp>
        <p:nvSpPr>
          <p:cNvPr id="4" name="Text 1"/>
          <p:cNvSpPr/>
          <p:nvPr/>
        </p:nvSpPr>
        <p:spPr>
          <a:xfrm>
            <a:off x="793790" y="32741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tr-TR" sz="6150" b="1" noProof="1">
                <a:solidFill>
                  <a:srgbClr val="FFFFFF"/>
                </a:solidFill>
                <a:latin typeface="Aptos" panose="020B0004020202020204" pitchFamily="34" charset="0"/>
                <a:ea typeface="Fraunces Medium" pitchFamily="34" charset="-122"/>
                <a:cs typeface="Fraunces Medium" pitchFamily="34" charset="-120"/>
              </a:rPr>
              <a:t>Teşekkürler</a:t>
            </a:r>
            <a:endParaRPr lang="tr-TR" sz="6150" b="1" noProof="1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tr-TR" sz="1750" noProof="1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280</Words>
  <Application>Microsoft Macintosh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Epilogue</vt:lpstr>
      <vt:lpstr>Aptos</vt:lpstr>
      <vt:lpstr>Fraunces Medium</vt:lpstr>
      <vt:lpstr>Arial</vt:lpstr>
      <vt:lpstr>Aptos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yusuf öztop</cp:lastModifiedBy>
  <cp:revision>4</cp:revision>
  <dcterms:created xsi:type="dcterms:W3CDTF">2025-10-20T22:26:36Z</dcterms:created>
  <dcterms:modified xsi:type="dcterms:W3CDTF">2025-10-21T14:13:51Z</dcterms:modified>
</cp:coreProperties>
</file>